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85" r:id="rId3"/>
    <p:sldId id="286" r:id="rId4"/>
    <p:sldId id="28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4" r:id="rId31"/>
    <p:sldId id="288" r:id="rId32"/>
    <p:sldId id="282" r:id="rId33"/>
    <p:sldId id="28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9" autoAdjust="0"/>
    <p:restoredTop sz="94660"/>
  </p:normalViewPr>
  <p:slideViewPr>
    <p:cSldViewPr snapToGrid="0">
      <p:cViewPr>
        <p:scale>
          <a:sx n="70" d="100"/>
          <a:sy n="70" d="100"/>
        </p:scale>
        <p:origin x="1150" y="2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66981-6759-4D8D-BFC5-459AD8AF6801}" type="datetimeFigureOut">
              <a:rPr lang="zh-CN" altLang="en-US" smtClean="0"/>
              <a:t>2022/2/15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48C65-A662-45E1-92B6-53862234C1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624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31666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7">
            <a:extLst>
              <a:ext uri="{FF2B5EF4-FFF2-40B4-BE49-F238E27FC236}">
                <a16:creationId xmlns:a16="http://schemas.microsoft.com/office/drawing/2014/main" id="{C8C2642A-A1A1-4DB3-9190-26D6A51FFACD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155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36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9" name="灯片编号占位符 17">
            <a:extLst>
              <a:ext uri="{FF2B5EF4-FFF2-40B4-BE49-F238E27FC236}">
                <a16:creationId xmlns:a16="http://schemas.microsoft.com/office/drawing/2014/main" id="{BE05F843-35EA-441C-92A8-FB2396E1E3DC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455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4144"/>
          </a:xfrm>
        </p:spPr>
        <p:txBody>
          <a:bodyPr/>
          <a:lstStyle>
            <a:lvl1pPr marL="0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82108"/>
            <a:ext cx="10058400" cy="474799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7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7">
            <a:extLst>
              <a:ext uri="{FF2B5EF4-FFF2-40B4-BE49-F238E27FC236}">
                <a16:creationId xmlns:a16="http://schemas.microsoft.com/office/drawing/2014/main" id="{EDE8D648-52DF-4BBD-B233-F0E37C97D6F7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8444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0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763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灯片编号占位符 17">
            <a:extLst>
              <a:ext uri="{FF2B5EF4-FFF2-40B4-BE49-F238E27FC236}">
                <a16:creationId xmlns:a16="http://schemas.microsoft.com/office/drawing/2014/main" id="{F84533E8-BE69-468B-AF2F-B62DB4B52189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083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灯片编号占位符 17">
            <a:extLst>
              <a:ext uri="{FF2B5EF4-FFF2-40B4-BE49-F238E27FC236}">
                <a16:creationId xmlns:a16="http://schemas.microsoft.com/office/drawing/2014/main" id="{3CEAD9D5-2EC1-4A94-9DFC-7B1DC1FD05DD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746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3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47541"/>
            <a:ext cx="10058400" cy="4748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308813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7">
            <a:extLst>
              <a:ext uri="{FF2B5EF4-FFF2-40B4-BE49-F238E27FC236}">
                <a16:creationId xmlns:a16="http://schemas.microsoft.com/office/drawing/2014/main" id="{A87E7F66-ABA8-4437-8EE3-729742D7ACDA}"/>
              </a:ext>
            </a:extLst>
          </p:cNvPr>
          <p:cNvSpPr txBox="1">
            <a:spLocks/>
          </p:cNvSpPr>
          <p:nvPr userDrawn="1"/>
        </p:nvSpPr>
        <p:spPr>
          <a:xfrm>
            <a:off x="11585046" y="5899825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r" defTabSz="9144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FF4FC6-B06D-403A-BD06-A6DFF0F8C99F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219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p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smax.com/A/n2d9VPoozD/" TargetMode="External"/><Relationship Id="rId2" Type="http://schemas.openxmlformats.org/officeDocument/2006/relationships/hyperlink" Target="https://docs.scrapy.org/en/latest/intro/tutorial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ingyan.baidu.com/article/908080221414e9fd91c80f97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90827-A7EF-40C4-A960-68C04EF2A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12724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Tutorial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192F5-5A19-43F2-A68D-128505B8D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2022-02-02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</a:p>
        </p:txBody>
      </p:sp>
    </p:spTree>
    <p:extLst>
      <p:ext uri="{BB962C8B-B14F-4D97-AF65-F5344CB8AC3E}">
        <p14:creationId xmlns:p14="http://schemas.microsoft.com/office/powerpoint/2010/main" val="353374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Coming next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781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"http://quotes.toscrape.com/page/1/"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3C4D8B-0BE8-4C06-89FF-E9650623B6CA}"/>
              </a:ext>
            </a:extLst>
          </p:cNvPr>
          <p:cNvSpPr/>
          <p:nvPr/>
        </p:nvSpPr>
        <p:spPr>
          <a:xfrm>
            <a:off x="869709" y="3481914"/>
            <a:ext cx="43023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response.css('title')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response.css('title::text').getall()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response.css('title').getall()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response.css('title::text').get()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response.css('title::text')[0].get()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FB1EB1-10A5-4503-8215-900A3486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8" y="2878868"/>
            <a:ext cx="5641825" cy="3416535"/>
          </a:xfrm>
          <a:prstGeom prst="rect">
            <a:avLst/>
          </a:prstGeom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A52B55E7-6292-4955-B36A-457EE0716260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B8DE4F-92D2-4B41-B3C8-253ED40FA485}"/>
              </a:ext>
            </a:extLst>
          </p:cNvPr>
          <p:cNvSpPr/>
          <p:nvPr/>
        </p:nvSpPr>
        <p:spPr>
          <a:xfrm>
            <a:off x="1648325" y="300156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9602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"http://quotes.toscrape.com/page/1/"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3C4D8B-0BE8-4C06-89FF-E9650623B6CA}"/>
              </a:ext>
            </a:extLst>
          </p:cNvPr>
          <p:cNvSpPr/>
          <p:nvPr/>
        </p:nvSpPr>
        <p:spPr>
          <a:xfrm>
            <a:off x="668652" y="3487109"/>
            <a:ext cx="4947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response.css('title::text').re(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r'Quotes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.*')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response.css('title::text').re(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r'Q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\w+')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response.css('title::text').re(r'(\w+) to (\w+)')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4B78C9-63C6-4FFB-B033-F6F73A9D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950" y="2938818"/>
            <a:ext cx="5434994" cy="3291284"/>
          </a:xfrm>
          <a:prstGeom prst="rect">
            <a:avLst/>
          </a:prstGeom>
        </p:spPr>
      </p:pic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819678C8-DA33-4CEE-A85E-3CC8E21C0BE7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7A21E5-0977-4047-9A08-CE63E97ECEA5}"/>
              </a:ext>
            </a:extLst>
          </p:cNvPr>
          <p:cNvSpPr/>
          <p:nvPr/>
        </p:nvSpPr>
        <p:spPr>
          <a:xfrm>
            <a:off x="1648325" y="300156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384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"http://quotes.toscrape.com/page/1/"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3C4D8B-0BE8-4C06-89FF-E9650623B6CA}"/>
              </a:ext>
            </a:extLst>
          </p:cNvPr>
          <p:cNvSpPr/>
          <p:nvPr/>
        </p:nvSpPr>
        <p:spPr>
          <a:xfrm>
            <a:off x="800581" y="3508415"/>
            <a:ext cx="43023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response.xpath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('//title')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response.xpath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('//title/text()').get()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B1468E-05F8-4CF9-9A56-E318B487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30" y="2993409"/>
            <a:ext cx="5269886" cy="3191300"/>
          </a:xfrm>
          <a:prstGeom prst="rect">
            <a:avLst/>
          </a:prstGeom>
        </p:spPr>
      </p:pic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0917C98F-3D41-47E7-978D-7121E71E3B45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7C6241-5021-4016-8F11-5DF6054706F6}"/>
              </a:ext>
            </a:extLst>
          </p:cNvPr>
          <p:cNvSpPr/>
          <p:nvPr/>
        </p:nvSpPr>
        <p:spPr>
          <a:xfrm>
            <a:off x="1648325" y="3001560"/>
            <a:ext cx="2374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094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Coming next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50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quotes and authors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E4EF2-4C2E-4D0E-9BBB-29803EA5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796" y="1078955"/>
            <a:ext cx="5512777" cy="26570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804E4C-32BF-4155-BB79-B46900E9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58" y="2337127"/>
            <a:ext cx="5158465" cy="3037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1E8F43-29E1-440D-8246-0016C3AE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972" y="3856104"/>
            <a:ext cx="5612423" cy="27852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01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quotes and authors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"http://quotes.toscrape.com"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20609B-79AB-4FDA-8E0E-2D37EF3EB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442" y="2900600"/>
            <a:ext cx="6362518" cy="367079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0D7DAA-8FBA-4736-AEB1-DC5FECB51200}"/>
              </a:ext>
            </a:extLst>
          </p:cNvPr>
          <p:cNvSpPr/>
          <p:nvPr/>
        </p:nvSpPr>
        <p:spPr>
          <a:xfrm>
            <a:off x="1468545" y="3429000"/>
            <a:ext cx="293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response.css("div.quote")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5155EE-D5DA-4634-B1F3-7172A4A0C9AF}"/>
              </a:ext>
            </a:extLst>
          </p:cNvPr>
          <p:cNvSpPr/>
          <p:nvPr/>
        </p:nvSpPr>
        <p:spPr>
          <a:xfrm>
            <a:off x="2153124" y="30053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442823C3-852B-4FE5-8289-3E749794DD8C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79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quotes and authors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"http://quotes.toscrape.com"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0D7DAA-8FBA-4736-AEB1-DC5FECB51200}"/>
              </a:ext>
            </a:extLst>
          </p:cNvPr>
          <p:cNvSpPr/>
          <p:nvPr/>
        </p:nvSpPr>
        <p:spPr>
          <a:xfrm>
            <a:off x="375888" y="3483326"/>
            <a:ext cx="45909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quote = response.css("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div.quote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")[0]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= quote.css("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span.text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::text").get()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 = quote.css("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small.author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::text").get()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 </a:t>
            </a: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tags = quote.css("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div.tags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a.tag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::text").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getall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C432AE-80CE-4320-BE46-95439DF2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96" y="2891043"/>
            <a:ext cx="6180970" cy="356605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004F0B-86D0-4E1E-9BE0-7EC1ADF02815}"/>
              </a:ext>
            </a:extLst>
          </p:cNvPr>
          <p:cNvSpPr/>
          <p:nvPr/>
        </p:nvSpPr>
        <p:spPr>
          <a:xfrm>
            <a:off x="2153124" y="30053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0F7E9A4-93B6-4935-917B-E331A96DBA8A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372B5E-D55F-4AB1-A3C9-6F8986F6F5A7}"/>
              </a:ext>
            </a:extLst>
          </p:cNvPr>
          <p:cNvSpPr/>
          <p:nvPr/>
        </p:nvSpPr>
        <p:spPr>
          <a:xfrm>
            <a:off x="1330721" y="6045436"/>
            <a:ext cx="2915863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提取某个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的细节信息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830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/>
              <a:t>Extracting quotes and authors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"http://quotes.toscrape.com"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0D7DAA-8FBA-4736-AEB1-DC5FECB51200}"/>
              </a:ext>
            </a:extLst>
          </p:cNvPr>
          <p:cNvSpPr/>
          <p:nvPr/>
        </p:nvSpPr>
        <p:spPr>
          <a:xfrm>
            <a:off x="594097" y="3574471"/>
            <a:ext cx="436664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for quote in response.css("</a:t>
            </a:r>
            <a:r>
              <a:rPr lang="en-US" altLang="zh-CN" sz="1600" dirty="0" err="1"/>
              <a:t>div.quote</a:t>
            </a:r>
            <a:r>
              <a:rPr lang="en-US" altLang="zh-CN" sz="1600" dirty="0"/>
              <a:t>"):</a:t>
            </a:r>
          </a:p>
          <a:p>
            <a:r>
              <a:rPr lang="en-US" altLang="zh-CN" sz="1600" dirty="0"/>
              <a:t>    text = quote.css("</a:t>
            </a:r>
            <a:r>
              <a:rPr lang="en-US" altLang="zh-CN" sz="1600" dirty="0" err="1"/>
              <a:t>span.text</a:t>
            </a:r>
            <a:r>
              <a:rPr lang="en-US" altLang="zh-CN" sz="1600" dirty="0"/>
              <a:t>::text").get()</a:t>
            </a:r>
          </a:p>
          <a:p>
            <a:r>
              <a:rPr lang="en-US" altLang="zh-CN" sz="1600" dirty="0"/>
              <a:t>    author = quote.css("</a:t>
            </a:r>
            <a:r>
              <a:rPr lang="en-US" altLang="zh-CN" sz="1600" dirty="0" err="1"/>
              <a:t>small.author</a:t>
            </a:r>
            <a:r>
              <a:rPr lang="en-US" altLang="zh-CN" sz="1600" dirty="0"/>
              <a:t>::text").get()</a:t>
            </a:r>
          </a:p>
          <a:p>
            <a:r>
              <a:rPr lang="en-US" altLang="zh-CN" sz="1600" dirty="0"/>
              <a:t>    tags = quote.css("</a:t>
            </a:r>
            <a:r>
              <a:rPr lang="en-US" altLang="zh-CN" sz="1600" dirty="0" err="1"/>
              <a:t>div.tags</a:t>
            </a:r>
            <a:r>
              <a:rPr lang="en-US" altLang="zh-CN" sz="1600" dirty="0"/>
              <a:t> </a:t>
            </a:r>
            <a:r>
              <a:rPr lang="en-US" altLang="zh-CN" sz="1600" dirty="0" err="1"/>
              <a:t>a.tag</a:t>
            </a:r>
            <a:r>
              <a:rPr lang="en-US" altLang="zh-CN" sz="1600" dirty="0"/>
              <a:t>::text").</a:t>
            </a:r>
            <a:r>
              <a:rPr lang="en-US" altLang="zh-CN" sz="1600" dirty="0" err="1"/>
              <a:t>getall</a:t>
            </a:r>
            <a:r>
              <a:rPr lang="en-US" altLang="zh-CN" sz="1600" dirty="0"/>
              <a:t>()</a:t>
            </a:r>
          </a:p>
          <a:p>
            <a:r>
              <a:rPr lang="en-US" altLang="zh-CN" sz="1600" dirty="0"/>
              <a:t>    print(</a:t>
            </a:r>
            <a:r>
              <a:rPr lang="en-US" altLang="zh-CN" sz="1600" dirty="0" err="1"/>
              <a:t>dict</a:t>
            </a:r>
            <a:r>
              <a:rPr lang="en-US" altLang="zh-CN" sz="1600" dirty="0"/>
              <a:t>(text=text, author=author, tags=tags))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D5A6F5-8A86-4C64-B20C-B4281956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771" y="2913796"/>
            <a:ext cx="4976622" cy="3657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AB5017C-4E0D-413A-A914-B648C4BD5D28}"/>
              </a:ext>
            </a:extLst>
          </p:cNvPr>
          <p:cNvSpPr/>
          <p:nvPr/>
        </p:nvSpPr>
        <p:spPr>
          <a:xfrm>
            <a:off x="2153124" y="300534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6215AD36-0ED8-4BA8-92DD-8ECFD37E8324}"/>
              </a:ext>
            </a:extLst>
          </p:cNvPr>
          <p:cNvSpPr/>
          <p:nvPr/>
        </p:nvSpPr>
        <p:spPr>
          <a:xfrm>
            <a:off x="7219666" y="1137313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322BDFA-B604-4D37-8E05-3CA6C62E9746}"/>
              </a:ext>
            </a:extLst>
          </p:cNvPr>
          <p:cNvSpPr/>
          <p:nvPr/>
        </p:nvSpPr>
        <p:spPr>
          <a:xfrm>
            <a:off x="1341112" y="5467038"/>
            <a:ext cx="271638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的细节信息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都打印一遍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89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Coming next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124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90827-A7EF-40C4-A960-68C04EF2A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114300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Tutorial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192F5-5A19-43F2-A68D-128505B8D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0377DB-14AB-493D-81C5-85DE09C965DB}"/>
              </a:ext>
            </a:extLst>
          </p:cNvPr>
          <p:cNvSpPr/>
          <p:nvPr/>
        </p:nvSpPr>
        <p:spPr>
          <a:xfrm>
            <a:off x="2736761" y="4488445"/>
            <a:ext cx="758329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tutorial </a:t>
            </a:r>
          </a:p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https://docs.scrapy.org/en/latest/intro/tutorial.html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xpath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hlinkClick r:id="rId3"/>
            </a:endParaRPr>
          </a:p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https://www.bbsmax.com/A/n2d9VPoozD/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监测页面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Xpath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https://jingyan.baidu.com/article/908080221414e9fd91c80f97.html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59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 in our spider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49DDA8-495D-45AE-85B8-BFA5B08C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792" y="1243695"/>
            <a:ext cx="6028636" cy="1248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546DCE2-CFF9-4629-943D-E725878E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380" y="2635508"/>
            <a:ext cx="7012048" cy="40284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43238080-4393-4BB9-B25D-DB6D954F9107}"/>
              </a:ext>
            </a:extLst>
          </p:cNvPr>
          <p:cNvSpPr/>
          <p:nvPr/>
        </p:nvSpPr>
        <p:spPr>
          <a:xfrm>
            <a:off x="1643495" y="5142922"/>
            <a:ext cx="2627168" cy="1023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修改代码如右边所示</a:t>
            </a:r>
          </a:p>
        </p:txBody>
      </p:sp>
    </p:spTree>
    <p:extLst>
      <p:ext uri="{BB962C8B-B14F-4D97-AF65-F5344CB8AC3E}">
        <p14:creationId xmlns:p14="http://schemas.microsoft.com/office/powerpoint/2010/main" val="357988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data in our spider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81BD06-8142-4771-978A-73B43860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02" y="1100748"/>
            <a:ext cx="6254262" cy="44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28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Storing the scraped data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 -y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quotes.json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zh-CN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crawl</a:t>
            </a:r>
            <a:r>
              <a:rPr lang="zh-CN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quotes</a:t>
            </a:r>
            <a:r>
              <a:rPr lang="zh-CN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quotes</a:t>
            </a:r>
            <a:r>
              <a:rPr lang="zh-CN" altLang="zh-CN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zh-CN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7BF500-511E-47CF-844A-AEF78A4A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14" y="1595004"/>
            <a:ext cx="5960855" cy="4189149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2FADD737-4224-47A1-BF70-850AB4F16F0C}"/>
              </a:ext>
            </a:extLst>
          </p:cNvPr>
          <p:cNvSpPr/>
          <p:nvPr/>
        </p:nvSpPr>
        <p:spPr>
          <a:xfrm>
            <a:off x="3644913" y="3451165"/>
            <a:ext cx="1891442" cy="1924727"/>
          </a:xfrm>
          <a:custGeom>
            <a:avLst/>
            <a:gdLst>
              <a:gd name="connsiteX0" fmla="*/ 1891442 w 1891442"/>
              <a:gd name="connsiteY0" fmla="*/ 1828800 h 1924727"/>
              <a:gd name="connsiteX1" fmla="*/ 31869 w 1891442"/>
              <a:gd name="connsiteY1" fmla="*/ 1718897 h 1924727"/>
              <a:gd name="connsiteX2" fmla="*/ 893515 w 1891442"/>
              <a:gd name="connsiteY2" fmla="*/ 0 h 192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1442" h="1924727">
                <a:moveTo>
                  <a:pt x="1891442" y="1828800"/>
                </a:moveTo>
                <a:cubicBezTo>
                  <a:pt x="1044816" y="1926248"/>
                  <a:pt x="198190" y="2023697"/>
                  <a:pt x="31869" y="1718897"/>
                </a:cubicBezTo>
                <a:cubicBezTo>
                  <a:pt x="-134452" y="1414097"/>
                  <a:pt x="379531" y="707048"/>
                  <a:pt x="893515" y="0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D0501CB2-59FA-47DC-A882-BCA2391E7EED}"/>
              </a:ext>
            </a:extLst>
          </p:cNvPr>
          <p:cNvSpPr/>
          <p:nvPr/>
        </p:nvSpPr>
        <p:spPr>
          <a:xfrm>
            <a:off x="3782291" y="2976995"/>
            <a:ext cx="1969077" cy="45200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59042B-7A51-48FD-9F06-0B64391CD6D4}"/>
              </a:ext>
            </a:extLst>
          </p:cNvPr>
          <p:cNvSpPr/>
          <p:nvPr/>
        </p:nvSpPr>
        <p:spPr>
          <a:xfrm>
            <a:off x="1918909" y="5387920"/>
            <a:ext cx="3537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输出结果，写入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quotes.json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0646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Coming next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404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 want quotes from all the pages in the website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09D013-0C18-42E7-8056-C101EA2D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7" y="1883342"/>
            <a:ext cx="5653453" cy="2656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F41DFB-4F94-47DE-AC9D-7E6D2EF9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25" y="4732202"/>
            <a:ext cx="6299689" cy="1775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3986B7-3DAB-4EB0-B84E-07776076D7AB}"/>
              </a:ext>
            </a:extLst>
          </p:cNvPr>
          <p:cNvSpPr/>
          <p:nvPr/>
        </p:nvSpPr>
        <p:spPr>
          <a:xfrm>
            <a:off x="5003223" y="3777095"/>
            <a:ext cx="1345622" cy="7013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C7E32B4C-65E4-47A1-9EA3-B67096E28669}"/>
              </a:ext>
            </a:extLst>
          </p:cNvPr>
          <p:cNvSpPr/>
          <p:nvPr/>
        </p:nvSpPr>
        <p:spPr>
          <a:xfrm>
            <a:off x="7315200" y="6230102"/>
            <a:ext cx="3034145" cy="537083"/>
          </a:xfrm>
          <a:prstGeom prst="wedgeRoundRectCallout">
            <a:avLst>
              <a:gd name="adj1" fmla="val -64155"/>
              <a:gd name="adj2" fmla="val -1174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这是下一页的链接</a:t>
            </a:r>
          </a:p>
        </p:txBody>
      </p:sp>
    </p:spTree>
    <p:extLst>
      <p:ext uri="{BB962C8B-B14F-4D97-AF65-F5344CB8AC3E}">
        <p14:creationId xmlns:p14="http://schemas.microsoft.com/office/powerpoint/2010/main" val="3814838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 want quotes from all the pages in the website.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shell "http://quotes.toscrape.com"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5B30D4-A606-4AF7-9445-36B65E2E7E24}"/>
              </a:ext>
            </a:extLst>
          </p:cNvPr>
          <p:cNvSpPr/>
          <p:nvPr/>
        </p:nvSpPr>
        <p:spPr>
          <a:xfrm>
            <a:off x="676693" y="4034002"/>
            <a:ext cx="48720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response.css('li.next a').get()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response.css('li.next a::attr(href)').get()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response.css('li.next a').attrib['href']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FBEAFB-BC84-4341-8E09-D060AFB2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85" y="3933973"/>
            <a:ext cx="5839499" cy="12507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8493BF3-2BD8-480A-B4ED-0E8D3AE4B317}"/>
              </a:ext>
            </a:extLst>
          </p:cNvPr>
          <p:cNvSpPr/>
          <p:nvPr/>
        </p:nvSpPr>
        <p:spPr>
          <a:xfrm>
            <a:off x="1836202" y="356464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尝试如下命令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EA6B3DC6-14BF-4C32-8176-70ED69F85A2D}"/>
              </a:ext>
            </a:extLst>
          </p:cNvPr>
          <p:cNvSpPr/>
          <p:nvPr/>
        </p:nvSpPr>
        <p:spPr>
          <a:xfrm>
            <a:off x="7437875" y="1854286"/>
            <a:ext cx="2433850" cy="614150"/>
          </a:xfrm>
          <a:prstGeom prst="wedgeRoundRectCallout">
            <a:avLst>
              <a:gd name="adj1" fmla="val -77282"/>
              <a:gd name="adj2" fmla="val 1180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Scrapy shell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67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修改代码如下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BF4B08-E879-40AE-B923-8C704357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535" y="1067378"/>
            <a:ext cx="6326459" cy="4723244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815BA32-3CEC-4727-AD44-76F413E0A3BD}"/>
              </a:ext>
            </a:extLst>
          </p:cNvPr>
          <p:cNvSpPr/>
          <p:nvPr/>
        </p:nvSpPr>
        <p:spPr>
          <a:xfrm>
            <a:off x="5951592" y="4467778"/>
            <a:ext cx="5427492" cy="12968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39F3339E-E221-4B2B-B0E5-8584A489D817}"/>
              </a:ext>
            </a:extLst>
          </p:cNvPr>
          <p:cNvSpPr/>
          <p:nvPr/>
        </p:nvSpPr>
        <p:spPr>
          <a:xfrm>
            <a:off x="732559" y="5247409"/>
            <a:ext cx="3319896" cy="893618"/>
          </a:xfrm>
          <a:prstGeom prst="wedgeRoundRectCallout">
            <a:avLst>
              <a:gd name="adj1" fmla="val 15787"/>
              <a:gd name="adj2" fmla="val -1456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这时候，将显示网站的所有</a:t>
            </a:r>
            <a:r>
              <a:rPr lang="en-US" altLang="zh-CN" dirty="0"/>
              <a:t>quotes</a:t>
            </a:r>
            <a:r>
              <a:rPr lang="zh-CN" altLang="en-US" dirty="0"/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356524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Following links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修改代码如下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93BDF1-056C-402D-9BC6-C4A6FF450671}"/>
              </a:ext>
            </a:extLst>
          </p:cNvPr>
          <p:cNvSpPr/>
          <p:nvPr/>
        </p:nvSpPr>
        <p:spPr>
          <a:xfrm>
            <a:off x="703251" y="4831236"/>
            <a:ext cx="4256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Unlike scrapy.Request, response.follow supports relative URLs directly - no need to call urljoin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E1819C-5319-49D4-B2E4-D21650DD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388" y="1894743"/>
            <a:ext cx="6207677" cy="3859823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7CF3E261-723F-4A06-965F-135A0514C0A4}"/>
              </a:ext>
            </a:extLst>
          </p:cNvPr>
          <p:cNvSpPr/>
          <p:nvPr/>
        </p:nvSpPr>
        <p:spPr>
          <a:xfrm>
            <a:off x="5802923" y="4677508"/>
            <a:ext cx="5187462" cy="131884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7C153CB3-9ED8-4696-96AF-B67090E1C9E1}"/>
              </a:ext>
            </a:extLst>
          </p:cNvPr>
          <p:cNvSpPr/>
          <p:nvPr/>
        </p:nvSpPr>
        <p:spPr>
          <a:xfrm>
            <a:off x="5044786" y="5039591"/>
            <a:ext cx="493569" cy="436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9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Coming next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194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scraping author information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FF214-124B-426B-86D5-9FFE4190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77" y="2196910"/>
            <a:ext cx="9886150" cy="441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1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C7E33-8219-4DD3-9BE9-F5F8C40A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53A9D-FB83-46EB-8D30-0C20F728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Built-in support for selecting and extracting data from HTML/XML sources using extended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selectors and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XPath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expressions, with helper methods to extract using regular expressions</a:t>
            </a: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interactive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console (IPython aware) for trying out the CSS and XPath expressions to scrape data, very useful when writing or debugging your spiders</a:t>
            </a: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Built-in support for generating feed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exports in multiple formats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(JSON, CSV, XML) and storing them in multiple backends (FTP, S3, local filesystem)</a:t>
            </a: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encoding support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auto-detection, for dealing with foreign, non-standard and broken encoding declarations</a:t>
            </a:r>
          </a:p>
          <a:p>
            <a:pPr algn="just">
              <a:lnSpc>
                <a:spcPct val="10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069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scraping author information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scraping author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AuthorSpider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，代码如右边所示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 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crawl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author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D43C5A-9B4D-4A18-A14D-4BF914A6F598}"/>
              </a:ext>
            </a:extLst>
          </p:cNvPr>
          <p:cNvSpPr/>
          <p:nvPr/>
        </p:nvSpPr>
        <p:spPr>
          <a:xfrm>
            <a:off x="741438" y="5814603"/>
            <a:ext cx="6096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just"/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 filters out duplicated requests to URLs already visited, avoiding the problem of hitting servers too much because of a programming mistake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924B16-99CE-41CF-8F5E-F48B0A8112A4}"/>
              </a:ext>
            </a:extLst>
          </p:cNvPr>
          <p:cNvSpPr/>
          <p:nvPr/>
        </p:nvSpPr>
        <p:spPr>
          <a:xfrm>
            <a:off x="741438" y="4616368"/>
            <a:ext cx="6096000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spider will start from the main page, it will follow all the links to the authors pages calling the parse_author callback for each of them, and also the pagination links with the parse callback as we saw before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2F449C-BEAF-4422-BD15-DF1CB805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75" y="901212"/>
            <a:ext cx="4473913" cy="370705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2CE7C4E-DFEA-44E7-AD51-176A410B177E}"/>
              </a:ext>
            </a:extLst>
          </p:cNvPr>
          <p:cNvSpPr/>
          <p:nvPr/>
        </p:nvSpPr>
        <p:spPr>
          <a:xfrm>
            <a:off x="7003473" y="1314450"/>
            <a:ext cx="846859" cy="32731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C40577D4-9442-4936-BECE-7E8F2A6DDD22}"/>
              </a:ext>
            </a:extLst>
          </p:cNvPr>
          <p:cNvSpPr/>
          <p:nvPr/>
        </p:nvSpPr>
        <p:spPr>
          <a:xfrm>
            <a:off x="3844636" y="1823605"/>
            <a:ext cx="3662796" cy="2615388"/>
          </a:xfrm>
          <a:custGeom>
            <a:avLst/>
            <a:gdLst>
              <a:gd name="connsiteX0" fmla="*/ 0 w 3662796"/>
              <a:gd name="connsiteY0" fmla="*/ 2306781 h 2615388"/>
              <a:gd name="connsiteX1" fmla="*/ 1569028 w 3662796"/>
              <a:gd name="connsiteY1" fmla="*/ 2415886 h 2615388"/>
              <a:gd name="connsiteX2" fmla="*/ 3662796 w 3662796"/>
              <a:gd name="connsiteY2" fmla="*/ 0 h 261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2796" h="2615388">
                <a:moveTo>
                  <a:pt x="0" y="2306781"/>
                </a:moveTo>
                <a:cubicBezTo>
                  <a:pt x="479281" y="2553565"/>
                  <a:pt x="958562" y="2800350"/>
                  <a:pt x="1569028" y="2415886"/>
                </a:cubicBezTo>
                <a:cubicBezTo>
                  <a:pt x="2179494" y="2031422"/>
                  <a:pt x="2921145" y="1015711"/>
                  <a:pt x="3662796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378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Coming next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973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spider arguments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spider arguments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修改代码如下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pt-BR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crawl quotes -o quotes-humor.json -a tag=humor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C549D1-CFDD-4E44-9127-0D18E84E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61" y="1018411"/>
            <a:ext cx="4752342" cy="40488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69EC8C-5EF6-4E05-B3D3-E3A569FC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98" y="5329133"/>
            <a:ext cx="7880129" cy="7184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220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892D-4A19-4554-A75F-D80927AF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 step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40FA1-1C2E-410E-BFCB-E741505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更多专题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验证码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数据入库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csv, MySQL, MongoDB,…</a:t>
            </a: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动态网页、反反爬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Video</a:t>
            </a: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爬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Pictures</a:t>
            </a:r>
          </a:p>
          <a:p>
            <a:pPr lvl="1">
              <a:lnSpc>
                <a:spcPct val="100000"/>
              </a:lnSpc>
            </a:pP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lvl="1">
              <a:lnSpc>
                <a:spcPct val="100000"/>
              </a:lnSpc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多线程、分布式爬虫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5AE698-850E-4385-9391-7AE183217526}"/>
              </a:ext>
            </a:extLst>
          </p:cNvPr>
          <p:cNvSpPr/>
          <p:nvPr/>
        </p:nvSpPr>
        <p:spPr>
          <a:xfrm>
            <a:off x="8699873" y="1980978"/>
            <a:ext cx="226215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猫眼电影、知乎网站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瓜子二手车、豆瓣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赶集、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51Job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、招聘、猎聘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链家、搜房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96F12F-12BD-4EEA-9235-EE42618FC2F0}"/>
              </a:ext>
            </a:extLst>
          </p:cNvPr>
          <p:cNvSpPr/>
          <p:nvPr/>
        </p:nvSpPr>
        <p:spPr>
          <a:xfrm>
            <a:off x="6053743" y="1980978"/>
            <a:ext cx="1853905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urllib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Beautiful soap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lxml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与正则表达式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Selenium……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C9A0B5-ECA4-4D9E-80E8-4A6E2461CBDB}"/>
              </a:ext>
            </a:extLst>
          </p:cNvPr>
          <p:cNvSpPr/>
          <p:nvPr/>
        </p:nvSpPr>
        <p:spPr>
          <a:xfrm>
            <a:off x="5877116" y="5191226"/>
            <a:ext cx="2352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可以使用的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DECBBE-8DA7-4A14-9EAB-2FB81EC7E719}"/>
              </a:ext>
            </a:extLst>
          </p:cNvPr>
          <p:cNvSpPr/>
          <p:nvPr/>
        </p:nvSpPr>
        <p:spPr>
          <a:xfrm>
            <a:off x="8772568" y="519122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可以爬取的网站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78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C7E33-8219-4DD3-9BE9-F5F8C40A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Scrapy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753A9D-FB83-46EB-8D30-0C20F728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Strong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extensibility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support, allowing you to plug in your own functionality using signals and a well-defined API (middlewares, extensions, and pipelines).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Wide range of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built-in extensions and middlewares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handling: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cookies and session handling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 features like compression, authentication, caching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user-agent spoofing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robots.txt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crawl depth restriction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Telnet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console for hooking into a Python console running inside your Scrapy process, to introspect and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your crawler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Plus 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 goodies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 reusable spiders to crawl sites from Sitemaps and XML/CSV feeds, a media pipeline for automatically downloading images (or any other media) associated with the scraped items, a caching DNS resolver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07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Install Scrapy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 install Scrapy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too slow</a:t>
            </a:r>
          </a:p>
          <a:p>
            <a:pPr algn="just">
              <a:lnSpc>
                <a:spcPct val="10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 install Scrapy -</a:t>
            </a:r>
            <a:r>
              <a:rPr lang="en-US" altLang="zh-CN" sz="2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https://pypi.douban.com/simple</a:t>
            </a:r>
          </a:p>
          <a:p>
            <a:pPr algn="just">
              <a:lnSpc>
                <a:spcPct val="10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E690BE-7BC9-47A1-A0CA-BA67CBA4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69" y="1757919"/>
            <a:ext cx="4576396" cy="25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Tutorial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 are going to scrape quotes.toscrape.com, a website that lists quotes from famous authors</a:t>
            </a:r>
          </a:p>
          <a:p>
            <a:pPr lvl="1" algn="just">
              <a:lnSpc>
                <a:spcPct val="10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tutorial will walk you through these tasks: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Creating a new Scrapy project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Writing a spider to crawl a site and extract data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Exporting the scraped data using the command line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Changing spider to recursively follow links</a:t>
            </a:r>
          </a:p>
          <a:p>
            <a:pPr lvl="2" algn="just">
              <a:lnSpc>
                <a:spcPct val="10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spider arguments</a:t>
            </a:r>
          </a:p>
          <a:p>
            <a:pPr algn="just">
              <a:lnSpc>
                <a:spcPct val="10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44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Creating a project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 up a new Scrapy project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 a directory where you’d like to store your code and run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startproject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tutorial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will create a tutorial directory with the following contents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6345D9-2BC6-44C2-989A-D77ECCCB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09" y="3653022"/>
            <a:ext cx="4558812" cy="2548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8329EE-EFAC-4D27-9E83-BB571198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1" y="3624927"/>
            <a:ext cx="6053504" cy="26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3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first Spider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82108"/>
            <a:ext cx="4344866" cy="474799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Spiders are classes that you define and that Scrapy uses to scrape information from a website (or a group of websites).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They must subclass Spider and define the initial requests to make, optionally how to follow links in the pages, and how to parse the downloaded page content to extract data.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FDA7D5-58E6-44D6-9B06-A9F0257A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85" y="1415562"/>
            <a:ext cx="6262840" cy="458079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F49C14-D60D-4BE3-A5C9-5D4A3F4DBB30}"/>
              </a:ext>
            </a:extLst>
          </p:cNvPr>
          <p:cNvSpPr/>
          <p:nvPr/>
        </p:nvSpPr>
        <p:spPr>
          <a:xfrm>
            <a:off x="8863713" y="2327528"/>
            <a:ext cx="2034531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just"/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identifies the Spider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AFE354-5E46-4ED1-9817-15A227BD98B8}"/>
              </a:ext>
            </a:extLst>
          </p:cNvPr>
          <p:cNvSpPr/>
          <p:nvPr/>
        </p:nvSpPr>
        <p:spPr>
          <a:xfrm>
            <a:off x="9880979" y="2883877"/>
            <a:ext cx="2142801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Subsequent requests will be generated successively from these initial requests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A375BA-80F5-40A5-9F78-50AEBE105775}"/>
              </a:ext>
            </a:extLst>
          </p:cNvPr>
          <p:cNvSpPr/>
          <p:nvPr/>
        </p:nvSpPr>
        <p:spPr>
          <a:xfrm>
            <a:off x="9573702" y="4571971"/>
            <a:ext cx="2070888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 the response downloaded</a:t>
            </a:r>
            <a:endParaRPr lang="zh-CN" altLang="en-US" sz="15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26B10A-1F06-4CB4-9828-F16CCFCDCF78}"/>
              </a:ext>
            </a:extLst>
          </p:cNvPr>
          <p:cNvSpPr/>
          <p:nvPr/>
        </p:nvSpPr>
        <p:spPr>
          <a:xfrm>
            <a:off x="5792053" y="5940155"/>
            <a:ext cx="5908628" cy="784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5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parse() method usually parses the response, extracting the scraped data as dicts and also finding new URLs to follow and creating new requests (Request) from them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7CDD24-2585-4ED4-A287-1B2753E25FE7}"/>
              </a:ext>
            </a:extLst>
          </p:cNvPr>
          <p:cNvSpPr/>
          <p:nvPr/>
        </p:nvSpPr>
        <p:spPr>
          <a:xfrm>
            <a:off x="1612192" y="4848970"/>
            <a:ext cx="325408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quotes_spider.py 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 the tutorial/spiders directory in your project</a:t>
            </a: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586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AA06-974C-41E6-8D86-CB23DAD2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 our spider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506CA-B50E-42D4-B97F-72CEAE15B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482108"/>
            <a:ext cx="9998319" cy="4747994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Start Anaconda Prompt</a:t>
            </a:r>
          </a:p>
          <a:p>
            <a:pPr algn="just">
              <a:lnSpc>
                <a:spcPct val="1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 C:\Users\Administrator\tutorial</a:t>
            </a:r>
          </a:p>
          <a:p>
            <a:pPr algn="just">
              <a:lnSpc>
                <a:spcPct val="10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scrapy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crawl quotes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0BC93D-88DD-4D4F-8B75-29307AE7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35" y="332447"/>
            <a:ext cx="5275385" cy="29496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2FC165-3D91-4937-863E-30F49E3D1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08" y="3718509"/>
            <a:ext cx="9311054" cy="2511593"/>
          </a:xfrm>
          <a:prstGeom prst="rect">
            <a:avLst/>
          </a:prstGeom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1291C65-D92A-447B-8E9F-2956A5416EEC}"/>
              </a:ext>
            </a:extLst>
          </p:cNvPr>
          <p:cNvSpPr/>
          <p:nvPr/>
        </p:nvSpPr>
        <p:spPr>
          <a:xfrm>
            <a:off x="5800299" y="5645624"/>
            <a:ext cx="3471080" cy="673289"/>
          </a:xfrm>
          <a:prstGeom prst="wedgeRoundRectCallout">
            <a:avLst>
              <a:gd name="adj1" fmla="val -55040"/>
              <a:gd name="adj2" fmla="val -1489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下载两个网页</a:t>
            </a: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21BC2702-0116-42FC-9D5D-DC313E7BE7A3}"/>
              </a:ext>
            </a:extLst>
          </p:cNvPr>
          <p:cNvSpPr/>
          <p:nvPr/>
        </p:nvSpPr>
        <p:spPr>
          <a:xfrm>
            <a:off x="3875964" y="3061648"/>
            <a:ext cx="1674126" cy="367352"/>
          </a:xfrm>
          <a:prstGeom prst="wedgeRoundRectCallout">
            <a:avLst>
              <a:gd name="adj1" fmla="val -58605"/>
              <a:gd name="adj2" fmla="val -1306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爬虫的名称</a:t>
            </a:r>
          </a:p>
        </p:txBody>
      </p:sp>
    </p:spTree>
    <p:extLst>
      <p:ext uri="{BB962C8B-B14F-4D97-AF65-F5344CB8AC3E}">
        <p14:creationId xmlns:p14="http://schemas.microsoft.com/office/powerpoint/2010/main" val="129649474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851</TotalTime>
  <Words>1458</Words>
  <Application>Microsoft Office PowerPoint</Application>
  <PresentationFormat>宽屏</PresentationFormat>
  <Paragraphs>244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等线</vt:lpstr>
      <vt:lpstr>宋体</vt:lpstr>
      <vt:lpstr>微软雅黑</vt:lpstr>
      <vt:lpstr>Calibri</vt:lpstr>
      <vt:lpstr>Calibri Light</vt:lpstr>
      <vt:lpstr>Wingdings</vt:lpstr>
      <vt:lpstr>回顾</vt:lpstr>
      <vt:lpstr>Scrapy Tutorial</vt:lpstr>
      <vt:lpstr>Scrapy Tutorial</vt:lpstr>
      <vt:lpstr>Scrapy 特点</vt:lpstr>
      <vt:lpstr>Scrapy 特点</vt:lpstr>
      <vt:lpstr>Install Scrapy</vt:lpstr>
      <vt:lpstr>The Tutorial</vt:lpstr>
      <vt:lpstr>Creating a project</vt:lpstr>
      <vt:lpstr>first Spider</vt:lpstr>
      <vt:lpstr>run our spider</vt:lpstr>
      <vt:lpstr>More</vt:lpstr>
      <vt:lpstr>Extracting data</vt:lpstr>
      <vt:lpstr>Extracting data</vt:lpstr>
      <vt:lpstr>Extracting data</vt:lpstr>
      <vt:lpstr>More</vt:lpstr>
      <vt:lpstr>Extracting quotes and authors</vt:lpstr>
      <vt:lpstr>Extracting quotes and authors</vt:lpstr>
      <vt:lpstr>Extracting quotes and authors</vt:lpstr>
      <vt:lpstr>Extracting quotes and authors</vt:lpstr>
      <vt:lpstr>More</vt:lpstr>
      <vt:lpstr>Extracting data in our spider</vt:lpstr>
      <vt:lpstr>Extracting data in our spider</vt:lpstr>
      <vt:lpstr>Storing the scraped data</vt:lpstr>
      <vt:lpstr>More</vt:lpstr>
      <vt:lpstr>Following links</vt:lpstr>
      <vt:lpstr>Following links</vt:lpstr>
      <vt:lpstr>Following links</vt:lpstr>
      <vt:lpstr>Following links</vt:lpstr>
      <vt:lpstr>More</vt:lpstr>
      <vt:lpstr>for scraping author information</vt:lpstr>
      <vt:lpstr>for scraping author information</vt:lpstr>
      <vt:lpstr>More</vt:lpstr>
      <vt:lpstr>Using spider arguments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Scrapy Tutorial</dc:title>
  <dc:creator>xiongpai1971@outlook.com</dc:creator>
  <cp:lastModifiedBy>覃 雄派</cp:lastModifiedBy>
  <cp:revision>30</cp:revision>
  <dcterms:created xsi:type="dcterms:W3CDTF">2020-04-17T15:51:20Z</dcterms:created>
  <dcterms:modified xsi:type="dcterms:W3CDTF">2022-02-15T02:16:04Z</dcterms:modified>
</cp:coreProperties>
</file>